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54" r:id="rId2"/>
  </p:sldMasterIdLst>
  <p:notesMasterIdLst>
    <p:notesMasterId r:id="rId75"/>
  </p:notesMasterIdLst>
  <p:sldIdLst>
    <p:sldId id="256" r:id="rId3"/>
    <p:sldId id="259" r:id="rId4"/>
    <p:sldId id="261" r:id="rId5"/>
    <p:sldId id="263" r:id="rId6"/>
    <p:sldId id="264" r:id="rId7"/>
    <p:sldId id="329" r:id="rId8"/>
    <p:sldId id="266" r:id="rId9"/>
    <p:sldId id="267" r:id="rId10"/>
    <p:sldId id="268" r:id="rId11"/>
    <p:sldId id="269" r:id="rId12"/>
    <p:sldId id="271" r:id="rId13"/>
    <p:sldId id="270" r:id="rId14"/>
    <p:sldId id="273" r:id="rId15"/>
    <p:sldId id="355" r:id="rId16"/>
    <p:sldId id="356" r:id="rId17"/>
    <p:sldId id="274" r:id="rId18"/>
    <p:sldId id="357" r:id="rId19"/>
    <p:sldId id="358" r:id="rId20"/>
    <p:sldId id="275" r:id="rId21"/>
    <p:sldId id="330" r:id="rId22"/>
    <p:sldId id="297" r:id="rId23"/>
    <p:sldId id="276" r:id="rId24"/>
    <p:sldId id="277" r:id="rId25"/>
    <p:sldId id="296" r:id="rId26"/>
    <p:sldId id="278" r:id="rId27"/>
    <p:sldId id="280" r:id="rId28"/>
    <p:sldId id="281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282" r:id="rId37"/>
    <p:sldId id="338" r:id="rId38"/>
    <p:sldId id="339" r:id="rId39"/>
    <p:sldId id="305" r:id="rId40"/>
    <p:sldId id="340" r:id="rId41"/>
    <p:sldId id="341" r:id="rId42"/>
    <p:sldId id="342" r:id="rId43"/>
    <p:sldId id="285" r:id="rId44"/>
    <p:sldId id="284" r:id="rId45"/>
    <p:sldId id="343" r:id="rId46"/>
    <p:sldId id="286" r:id="rId47"/>
    <p:sldId id="344" r:id="rId48"/>
    <p:sldId id="287" r:id="rId49"/>
    <p:sldId id="345" r:id="rId50"/>
    <p:sldId id="288" r:id="rId51"/>
    <p:sldId id="346" r:id="rId52"/>
    <p:sldId id="289" r:id="rId53"/>
    <p:sldId id="347" r:id="rId54"/>
    <p:sldId id="290" r:id="rId55"/>
    <p:sldId id="348" r:id="rId56"/>
    <p:sldId id="291" r:id="rId57"/>
    <p:sldId id="349" r:id="rId58"/>
    <p:sldId id="292" r:id="rId59"/>
    <p:sldId id="350" r:id="rId60"/>
    <p:sldId id="293" r:id="rId61"/>
    <p:sldId id="351" r:id="rId62"/>
    <p:sldId id="294" r:id="rId63"/>
    <p:sldId id="352" r:id="rId64"/>
    <p:sldId id="295" r:id="rId65"/>
    <p:sldId id="353" r:id="rId66"/>
    <p:sldId id="320" r:id="rId67"/>
    <p:sldId id="327" r:id="rId68"/>
    <p:sldId id="321" r:id="rId69"/>
    <p:sldId id="322" r:id="rId70"/>
    <p:sldId id="324" r:id="rId71"/>
    <p:sldId id="323" r:id="rId72"/>
    <p:sldId id="354" r:id="rId73"/>
    <p:sldId id="328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42370-C6C3-45A1-BF77-A623AFA23003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1DD64-EDDE-43D9-993D-5A93A91954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9618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1DD64-EDDE-43D9-993D-5A93A91954CA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598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1DD64-EDDE-43D9-993D-5A93A91954CA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1582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1DD64-EDDE-43D9-993D-5A93A91954CA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98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5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700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76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5006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99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8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88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566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406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9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91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5627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9827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823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7680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5135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44301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6605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5/3/2025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446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0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6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45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2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8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0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07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horturl.at/pszMV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shorturl.at/8M7Ct" TargetMode="Externa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losGkougkoulis/Urban_Transport_Systems_Project" TargetMode="External"/><Relationship Id="rId2" Type="http://schemas.openxmlformats.org/officeDocument/2006/relationships/hyperlink" Target="https://pavlosgkougkoulis.github.io/Urban_Transport_Systems_Projec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960F7D-1126-DD29-C231-9CF7E8A5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5076"/>
            <a:ext cx="10058400" cy="6744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+mn-lt"/>
              </a:rPr>
              <a:t>ΜΕΛΕΤΗ ΑΣΤΙΚΩΝ ΣΥΓΚΟΙΝΩΝΙΩΝ ΒΟΛΟΥ</a:t>
            </a:r>
          </a:p>
        </p:txBody>
      </p:sp>
      <p:pic>
        <p:nvPicPr>
          <p:cNvPr id="9" name="Θέση εικόνας 8">
            <a:extLst>
              <a:ext uri="{FF2B5EF4-FFF2-40B4-BE49-F238E27FC236}">
                <a16:creationId xmlns:a16="http://schemas.microsoft.com/office/drawing/2014/main" id="{566AF2E8-1304-1BBC-9361-AAA984A5FA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9" b="14709"/>
          <a:stretch/>
        </p:blipFill>
        <p:spPr>
          <a:prstGeom prst="rect">
            <a:avLst/>
          </a:prstGeom>
        </p:spPr>
      </p:pic>
      <p:sp>
        <p:nvSpPr>
          <p:cNvPr id="7" name="Θέση κειμένου 6">
            <a:extLst>
              <a:ext uri="{FF2B5EF4-FFF2-40B4-BE49-F238E27FC236}">
                <a16:creationId xmlns:a16="http://schemas.microsoft.com/office/drawing/2014/main" id="{464F82C4-FFFF-BA5F-02C6-82CDEDE42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5550408"/>
            <a:ext cx="10058400" cy="1033272"/>
          </a:xfrm>
        </p:spPr>
        <p:txBody>
          <a:bodyPr>
            <a:noAutofit/>
          </a:bodyPr>
          <a:lstStyle/>
          <a:p>
            <a:pPr algn="ctr"/>
            <a:r>
              <a:rPr lang="el-GR" sz="1400" dirty="0"/>
              <a:t>Πανεπιστήμιο Θεσσαλίας- Τμήμα Πολιτικών Μηχανικών</a:t>
            </a:r>
          </a:p>
          <a:p>
            <a:pPr algn="ctr"/>
            <a:r>
              <a:rPr lang="el-GR" sz="1400" dirty="0"/>
              <a:t>Μάθημα</a:t>
            </a:r>
            <a:r>
              <a:rPr lang="en-US" sz="1400" dirty="0"/>
              <a:t>: </a:t>
            </a:r>
            <a:r>
              <a:rPr lang="el-GR" sz="1400" dirty="0"/>
              <a:t>Συστήματα Αστικών Συγκοινωνιών</a:t>
            </a:r>
            <a:endParaRPr lang="en-US" sz="1400" dirty="0"/>
          </a:p>
          <a:p>
            <a:pPr algn="ctr"/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Φοιτητές: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Βαϊνάς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Δημήτριος, Γιαλούρης Δημήτριος,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Γκουγκουλής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Παύλος,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Κάλλης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Κυριαζής</a:t>
            </a:r>
            <a:r>
              <a:rPr lang="en-US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Δημήτριος</a:t>
            </a:r>
          </a:p>
          <a:p>
            <a:pPr algn="ctr"/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Διδάσκων: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Θεοφιλάτος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Αθανάσιος</a:t>
            </a:r>
          </a:p>
          <a:p>
            <a:pPr algn="ctr"/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29073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CF3A3FA6-8808-E44A-29CF-0FE9353F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83" y="1497652"/>
            <a:ext cx="7561597" cy="429187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36D0D9E5-100C-085E-579E-790BE00B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467" y="522260"/>
            <a:ext cx="3779066" cy="673748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A4C1554-8C10-641B-934F-D9DEFD945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17" y="1068475"/>
            <a:ext cx="3779066" cy="559779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📝 Ερωτηματολόγια: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Συλλογή δεδομένων: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Από τις δύο ομάδες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Ερωτηθέντες: 75 συνολικά, με 62 να απαντούν (82,7%)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🔑 Θέματα ερωτήσεων: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-Συχνότητα χρήσης λεωφορείου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-Χρόνος μετακίνησης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-Αξιοπιστία δρομολογίων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-Καθαριότητα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-Τιμή εισιτηρίου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-Άνεση &amp; ασφάλεια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-Απόσταση από τη 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-Συνολική ικανοποίηση από τις υπηρεσίες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Αναλύσεις και σχόλια των αποτελεσμάτων ακολουθούν παρακάτω.</a:t>
            </a:r>
          </a:p>
        </p:txBody>
      </p:sp>
    </p:spTree>
    <p:extLst>
      <p:ext uri="{BB962C8B-B14F-4D97-AF65-F5344CB8AC3E}">
        <p14:creationId xmlns:p14="http://schemas.microsoft.com/office/powerpoint/2010/main" val="202421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72D5916-9B9C-56AD-1F21-FA48DC38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 descr="Εικόνα που περιέχει έπιπλα, άτομο, ρουχισμός, καρέκλ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C2BEF33-328D-A675-59BB-48120527C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24032" r="4544" b="241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C79B780B-12A6-26A3-7427-23731DE6C3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89188"/>
            <a:ext cx="9934575" cy="20796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ΔΕΔΟΜΕΝΩΝ(ΣΤΑΣΗ)</a:t>
            </a:r>
          </a:p>
        </p:txBody>
      </p:sp>
    </p:spTree>
    <p:extLst>
      <p:ext uri="{BB962C8B-B14F-4D97-AF65-F5344CB8AC3E}">
        <p14:creationId xmlns:p14="http://schemas.microsoft.com/office/powerpoint/2010/main" val="260266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1CE4DF4-A94C-9DBD-B3B4-0D55B42F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794" y="181326"/>
            <a:ext cx="5376412" cy="128089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1E67ED4-8B33-0D88-745F-4A5269F2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83" y="1627341"/>
            <a:ext cx="3396394" cy="39635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💻 Ανάλυση δεδομένων: Πραγματοποιήθηκε στο R </a:t>
            </a:r>
            <a:r>
              <a:rPr lang="el-GR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Studio</a:t>
            </a: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🖥️ Γλώσσα προγραμματισμού: R</a:t>
            </a:r>
          </a:p>
          <a:p>
            <a:pPr marL="0" indent="0">
              <a:buNone/>
            </a:pP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Χρήση εξειδικευμένων πακέτων για: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Διαχείριση &amp; μετασχηματισμό δεδομένων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Οπτικοποίηση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αποτελεσμάτων</a:t>
            </a:r>
          </a:p>
          <a:p>
            <a:pPr marL="0" indent="0">
              <a:buNone/>
            </a:pP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⚙️Πλεονεκτήματα: 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Αυτοματοποίηση ανάλυσης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Βελτίωση ακρίβειας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0962D16-C944-6791-94F0-455DAA6D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255" y="1627341"/>
            <a:ext cx="7338547" cy="37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6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A3FBC6-6EDE-7566-0524-3E6789C9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752" y="624109"/>
            <a:ext cx="5184495" cy="128089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59BE59D-E3EF-D067-1E1A-BD069C032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840991"/>
            <a:ext cx="4450723" cy="458242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Αποτελέσματα ANOVA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Υψηλή τιμή F-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Σημαντική σχέση μεταξύ: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Συχνότητας χρήσης λεωφορείου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Βαθμού ικανοποίησης από: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Χρόνο αναμονής στη στάση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🎟️ Κόστος εισιτηρίου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🖼️ Οπτικοποίηση αποτελεσμάτων: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🔼 Πρώτο γράφημα → Ερωτηθέντες στο λεωφορείο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🔽 Δεύτερο γράφημα → Ερωτηθέντες στη στάση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4E4EB-6A92-33AB-E362-A8CFCCF5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95" y="1904999"/>
            <a:ext cx="5922645" cy="37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00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C4804-6DD4-BB17-6D31-B06DCA3B9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B12DEEE7-1551-76AB-6E90-BE84AE0F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6"/>
            <a:ext cx="11478128" cy="6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0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5B542-2021-3E18-8497-96033C067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449B6A09-867B-6385-6729-2223D165F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6"/>
            <a:ext cx="11478128" cy="6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7419F47-9DFA-B508-728D-E10ABCB6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47" y="314737"/>
            <a:ext cx="4977705" cy="128089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217D95E-FD87-4A87-4960-19E10E03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898" y="1595627"/>
            <a:ext cx="4119951" cy="42137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Αποτελέσματα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Chi-Square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Τα γραφήματα απεικονίζουν τις p-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για τη συσχέτιση ζευγών μεταβλητών.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🎨 Χρωματική κλίμακα: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🔵 Μπλε (p &lt; 0.05) → Στατιστικά σημαντική συσχέτιση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🔴 Κόκκινο (p &gt; 0.05) → Απουσία στατιστικά σημαντικής συσχέτισης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🖼️ Οπτικοποίηση αποτελεσμάτων: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🔼 Πρώτο γράφημα → Μετρήσεις στο λεωφορείο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🔽 Δεύτερο γράφημα → Μετρήσεις στη στάση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D4F73D-B169-B7BF-0DC0-FB268FA4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24" y="1509052"/>
            <a:ext cx="4649025" cy="430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2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B7491-0BE3-D5E8-C591-38F8EFBA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squares&#10;&#10;AI-generated content may be incorrect.">
            <a:extLst>
              <a:ext uri="{FF2B5EF4-FFF2-40B4-BE49-F238E27FC236}">
                <a16:creationId xmlns:a16="http://schemas.microsoft.com/office/drawing/2014/main" id="{09AE6DE4-DC2A-1B88-AA9D-C553F47DD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5"/>
            <a:ext cx="11478128" cy="6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3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3A05-CC84-92E9-E96A-A9127515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squares&#10;&#10;AI-generated content may be incorrect.">
            <a:extLst>
              <a:ext uri="{FF2B5EF4-FFF2-40B4-BE49-F238E27FC236}">
                <a16:creationId xmlns:a16="http://schemas.microsoft.com/office/drawing/2014/main" id="{565CE82C-19A5-13AA-10E1-38955277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5"/>
            <a:ext cx="11478130" cy="64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4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A788F4D-9CCC-C1C0-B3C4-CEB5B81E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51" y="448904"/>
            <a:ext cx="5162897" cy="1094158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F464DF7-D21F-7E96-0754-D2B6E427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65" y="1721994"/>
            <a:ext cx="4345897" cy="483425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Τετραγωνικοί πίνακες συσχέτισης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Pearson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Εύρος τιμών: -1 έως 1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🎨 Χρωματική κλίμακα: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🔴 Κόκκινο → Θετική συσχέτιση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🔵 Μπλε → Αρνητική συσχέτιση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⚪ Ουδέτερα χρώματα → Ασθενείς ή μηδενικές συσχετίσεις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Βασικά ευρήματα: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Ισχυρές θετικές συσχετίσεις → Συνολική αξιολόγηση &amp; Αξιοπιστία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❌ Αρνητικές συσχετίσεις → Ηλικία &amp; Συχνότητα χρήσης λεωφορείων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F40CA0-10CF-1F53-3F98-0AAF05BC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66" y="1589446"/>
            <a:ext cx="61912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07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BBCD7BB-1DD2-143E-9090-8FB6FD3A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932" y="56524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ΕΙΣΑΓΩΓΗ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1356338-D8D2-7D5B-E6D4-8FDC5A58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702" y="1472491"/>
            <a:ext cx="4106556" cy="4820265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Οι αστικές συγκοινωνίες του Βόλου αποτελούν βασικό κομμάτι της ζωής της πόλης, εξυπηρετώντας τον αστικό ιστό, τα προάστια και κοντινές περιοχές.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💰 Προσφέρουν μια προσιτή και αξιόπιστη επιλογή, μειώνοντας την κυκλοφοριακή συμφόρηση και τη ρύπανση.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Η εργασία εστιάζει στην αποτύπωση της κατάστασης και την αξιολόγηση της ποιότητας των υπηρεσιών.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Τα ευρήματα στοχεύουν στη βελτίωση του δικτύου μεταφορών, ώστε να γίνει πιο φιλικό, αποδοτικό και βιώσιμο για κατοίκους και επισκέπτες.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A7DD6A-955D-FD90-A95D-200CA99F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776" y="1334951"/>
            <a:ext cx="5820247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A848F66C-C7F2-9909-4729-AFED5364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76" y="216313"/>
            <a:ext cx="5297651" cy="1094158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pic>
        <p:nvPicPr>
          <p:cNvPr id="6" name="Εικόνα 5" descr="Εικόνα που περιέχει κείμενο, στιγμιότυπο οθόνης, μοτίβο, τετράγω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DBF8074-E32A-1D91-4410-268A3994D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1" y="1373045"/>
            <a:ext cx="5912588" cy="5268642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στιγμιότυπο οθόνης, μοτίβ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FF04FDF-7D05-64FB-8279-0DC3F3343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73" y="1373045"/>
            <a:ext cx="6056686" cy="5268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6D3B77-111C-02DA-1591-A4DD010F474F}"/>
              </a:ext>
            </a:extLst>
          </p:cNvPr>
          <p:cNvSpPr txBox="1"/>
          <p:nvPr/>
        </p:nvSpPr>
        <p:spPr>
          <a:xfrm>
            <a:off x="2038492" y="963619"/>
            <a:ext cx="2202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0A25A-D94F-0840-D782-0882EFE71E51}"/>
              </a:ext>
            </a:extLst>
          </p:cNvPr>
          <p:cNvSpPr txBox="1"/>
          <p:nvPr/>
        </p:nvSpPr>
        <p:spPr>
          <a:xfrm>
            <a:off x="7951084" y="963619"/>
            <a:ext cx="2202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ΣΤΑΣΗ</a:t>
            </a:r>
          </a:p>
        </p:txBody>
      </p:sp>
    </p:spTree>
    <p:extLst>
      <p:ext uri="{BB962C8B-B14F-4D97-AF65-F5344CB8AC3E}">
        <p14:creationId xmlns:p14="http://schemas.microsoft.com/office/powerpoint/2010/main" val="623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60D5D-29A4-2D62-88D8-EF5E1F68D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τέχνη, ζωγραφιά, γραφιστικ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A8A0F88-D874-A6BE-E581-DDB6D1F11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colorTemperature colorTemp="2934"/>
                    </a14:imgEffect>
                    <a14:imgEffect>
                      <a14:saturation sat="38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B963C9-8806-6F47-589F-B76C600D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2441448"/>
            <a:ext cx="10479023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</a:t>
            </a:r>
            <a:r>
              <a:rPr lang="el-GR" sz="6000" dirty="0">
                <a:solidFill>
                  <a:schemeClr val="bg1"/>
                </a:solidFill>
                <a:latin typeface="+mn-lt"/>
              </a:rPr>
              <a:t> ΔΕΔΟΜΕΝΩΝ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3002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A6463A4-91C7-C6C7-CF9B-80EDA2F5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347" y="267380"/>
            <a:ext cx="5801306" cy="1111599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1815244-B817-DDF9-E330-1E226C5A8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651820"/>
            <a:ext cx="4007280" cy="48972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Αποτελέσματα επεξεργασίας δεδομένων: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</a:t>
            </a:r>
            <a:r>
              <a:rPr lang="el-GR" sz="15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Χρονοαπόσταση</a:t>
            </a: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Βασικός δείκτης για συχνότητα δρομολογίων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Ορισμός: Διάστημα μεταξύ διαδοχικών αφίξεων, υπολογίζεται ως: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Βασικά ευρήματα: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Γραμμές 4 &amp; 1 → Μικρότερη </a:t>
            </a:r>
            <a:r>
              <a:rPr lang="el-GR" sz="15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χρονοαπόσταση</a:t>
            </a: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(13’ &amp; 11,7’ αντίστοιχα)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🔴 Γραμμές 7 &amp; 49 → Μόνο 1 δρομολόγιο στο δίωρο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📉 Απεικόνιση αποτελεσμάτων → Διαθέσιμη στο διάγραμμα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l-GR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A9C85153-A98A-24EF-48B2-71BD7F74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3406265"/>
            <a:ext cx="3945023" cy="541632"/>
          </a:xfrm>
          <a:prstGeom prst="rect">
            <a:avLst/>
          </a:prstGeom>
        </p:spPr>
      </p:pic>
      <p:pic>
        <p:nvPicPr>
          <p:cNvPr id="10" name="Εικόνα 9" descr="Εικόνα που περιέχει κείμενο, στιγμιότυπο οθόνης, διάγραμμα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813FE0F-2E78-79DC-34A8-C17DEBDF4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36" y="1811594"/>
            <a:ext cx="7370556" cy="414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29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698E9A-90DA-47D5-2EA2-662F266B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124" y="367078"/>
            <a:ext cx="6143752" cy="983156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(ΣΤΑΣΗ)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F5B1ADF-9FB6-A437-D995-DBBDA7D59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22" y="2123527"/>
            <a:ext cx="3382842" cy="34733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Συχνότητα δρομολογίων: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Δείχνει τον αριθμό οχημάτων ανά ώρα από μια στάση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Αντίστροφη σχέση με τη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χρονοαπόσταση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Αποτυπώνει την πυκνότητα εξυπηρέτησης κάθε γραμμής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Βασικά ευρήματα: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Γραμμή 1 → 5,12 οχήματα/ώρα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Γραμμή 4 → 4,61 οχήματα/ώρα</a:t>
            </a:r>
          </a:p>
        </p:txBody>
      </p:sp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16E5C0D-89FA-1EEF-1135-D3E10883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29" y="1609245"/>
            <a:ext cx="8003458" cy="45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17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A813C9D-B840-455C-0804-15020819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468662"/>
            <a:ext cx="8911687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ΑΠΟΤΕΛΕΣΜΑΤΑ-ΕΠΕΞΕΡΓΑΣΙΑΣ ΔΕΔΟΜΕΝΩΝ(ΛΕΩΦΟΡΕΙΟ)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23BDD7D-BC55-260D-8E98-7FEA376F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116" y="2106166"/>
            <a:ext cx="4140708" cy="41026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Χρόνος κύκλου: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Συνολικός χρόνος για πλήρη διαδρομή (αφετηρία → τέρμα → αφετηρία)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Περιλαμβάνει χρόνους επαναφοράς στην αφετηρία &amp; στο τέρμα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Βασικό εύρημα:🕒 Γραμμή 2 → Χρόνος κύκλου: 54 λεπτά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668A6B2-488A-A4E5-57BC-30ADA284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7" y="1455388"/>
            <a:ext cx="53911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1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CFCB51-A730-BE2C-6439-439C443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2374" y="387759"/>
            <a:ext cx="6377790" cy="1142657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0732DB7-CF4A-0AEC-AB23-673BFC02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29" y="1737596"/>
            <a:ext cx="5607178" cy="4386984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Επιβιβάσεις / Αποβιβάσεις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επιβιβάσεων: 1,09 επιβάτες/στάση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αποβιβάσεων: 1,02 επιβάτες/στάση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Αποτυπώνει τη ροή επιβατών σε κάθε 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επιβιβάσεων: 0,88 επιβάτες/δρομολόγιο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αποβιβάσεων: 1,46 επιβάτες/δρομολόγιο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Γραμμή 4 → Υψηλότερες επιβιβάσεις (Μ.Ο. 1,55 επιβάτες/δρομολόγιο)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Γραμμή 5 → Υψηλότερες αποβιβάσεις (Μ.Ο. 3,83 επιβάτες/δρομολόγιο)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Ανάλυση: Τα δεδομένα δείχνουν διαφορές στη χρήση των γραμμών, συμβάλλοντας στη βελτίωση εξυπηρέτησης &amp; διαχείρισης στόλου.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CD32605-308A-59FE-5680-45693BF1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429000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10B6AA0-3D51-6DF9-E8C7-4350FC533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429000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35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681DEC-7F33-A391-BE82-572C9F15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93" y="621737"/>
            <a:ext cx="9940413" cy="658762"/>
          </a:xfrm>
        </p:spPr>
        <p:txBody>
          <a:bodyPr>
            <a:normAutofit/>
          </a:bodyPr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8132DA1-F5A7-DE07-B758-C0354041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79" y="1593268"/>
            <a:ext cx="4691185" cy="47892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Ανάλυση Επιβιβάσεων &amp; Αποβιβάσεων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Οπτικοποίηση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δεδομένων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Ιστογράμματα: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Δείχνουν την κατανομή επιβατών στη διάρκεια της καταμέτρησης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Αναδεικνύουν τις ώρες αιχμής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📉 Διαγράμματα διασποράς: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-Αποτυπώνουν τη σχέση επιβιβάσεων &amp; αποβιβάσεων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-Βοηθούν στον εντοπισμό προτύπων χρήσης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Τα αποτελέσματα απεικονίζονται στην επόμενη διαφάνεια 🎯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D7F8DC8-8B34-5264-FE17-2642AF0F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64" y="1741551"/>
            <a:ext cx="58483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7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9687A1-2A45-E48A-F2B5-891D3D30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</a:p>
        </p:txBody>
      </p:sp>
      <p:pic>
        <p:nvPicPr>
          <p:cNvPr id="4" name="Εικόνα 3" descr="Εικόνα που περιέχει κείμενο, γράφημα, διάγραμμα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242130A-466A-47A1-10DB-2234CF1B1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8" y="1338828"/>
            <a:ext cx="8818022" cy="49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4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8D0C-7AA7-129D-A3A9-4D352E92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498DFD0-D29B-B213-B151-D6593723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  <a:endParaRPr lang="el-GR" dirty="0"/>
          </a:p>
        </p:txBody>
      </p:sp>
      <p:pic>
        <p:nvPicPr>
          <p:cNvPr id="5" name="Εικόνα 4" descr="Εικόνα που περιέχει κείμενο, διάγραμμα, γράφημα, γραμμ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21AFEF69-F4EE-9393-39A0-8379C3BDB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F6D02-BF0F-4587-BF02-DDA476EE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γράφημα, γραμμή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FB458D2-83F6-4E65-D63E-43FCCB79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2E773199-E223-3A82-F872-56E1F379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053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C20467A-737A-523F-42FB-C62123C7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433" y="580653"/>
            <a:ext cx="4137059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ΜΕΘΟΔΟΛΟΓΙΑ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621EF70-A447-46A3-5AE1-A73F1E6D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09" y="1371776"/>
            <a:ext cx="4811136" cy="522842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Η μελέτη χωρίστηκε σε δύο μέρη με σκοπό την αποτύπωση διαφορετικών πτυχών στη λειτουργία του δικτύου αστικών συγκοινωνιών.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Πρώτο μέρος: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Μελέτη της στάσης "Παύλου Μελά", μιας από τις κεντρικές της πόλης. Εξέταση επιβατικής κίνησης, συχνότητας δρομολογίων &amp; πληρότητας λεωφορείων.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Στόχος: Κατανόηση της ζήτησης και συλλογή δεδομένων για περιοχή υψηλής κυκλοφορίας.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Δεύτερο μέρος: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Ανάλυση της γραμμής 2, από την αφετηρία έως το τέρμα. Μελέτη επιβατικής κίνησης κατά μήκος της διαδρομής. Εξέταση ακρίβειας δρομολογίων &amp; συχνότητας στάσεων.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Συλλογή δεδομένων μέσω ερωτηματολογίων σε στάση &amp; λεωφορείο. Ανάλυση εμπειρίας επιβατών, απόψεων για συχνότητα &amp; ακρίβεια δρομολογίων, άνεση, ασφάλεια κ.α.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8E306-9472-0C9A-43BE-9BC964DC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9963" y="1630680"/>
            <a:ext cx="6047129" cy="40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446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D9C71-5E61-7A88-E2EC-DA2C5C71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γραμμή, κείμενο, γράφημα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78E1883-1547-C74C-6107-9CED510DD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A294D06-077C-B26D-D62A-725F409C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3566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A767-5D13-8B49-5D48-E9EF584C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γραμμή, διάγραμμα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63A6AF3-54BC-5DCE-DFB0-B908370E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8" y="1338828"/>
            <a:ext cx="8818019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45D23B63-5C93-2AAA-E2E1-C22456D5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2181393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BF7EF-29EB-6174-0939-0E002BCA8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γραμμή, στιγμιότυπο οθόνης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5A57559-4D2E-1BAE-98F7-B118807C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8AC1886-F911-B3DF-FF56-FBC2ECE6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20159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5D73D-84A3-ED7D-8C7E-6B1C701C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Εικόνα που περιέχει διάγραμμα, γραμμή, γράφημα, κείμε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73D9E96-0302-333F-DD62-F59760BDB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09283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5A0FC0B8-1B17-2613-AE71-7E3620D1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8922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917C-EA46-3DFD-6A16-B4DAD82F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γραμμή, κείμενο, γράφημα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E40ACF1-7A8A-F102-FFF3-AC7CF6D78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85AC1C3-7031-A149-4024-BE2EA5F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61729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D9611D-6020-3D65-A5FE-4399FA4F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5" y="391777"/>
            <a:ext cx="7098030" cy="101647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6F95B12-7A7C-919B-D708-B3970518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38" y="1529785"/>
            <a:ext cx="4665662" cy="493643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⏱️ Χρόνος παραμονής λεωφορείου στη στάση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Οι υψηλότεροι μέσοι χρόνοι παραμονής καταγράφηκαν στις στάσεις: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-009 (Κεντρική Αφετηρία)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-093 (Οδός Σταδίου, 2ο ΕΠΑΛ Νέας Ιωνίας)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-096 (Γεωπονική Σχολή)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⏱️ Μέσος χρόνος: &gt;12 δευτερόλεπτα λόγω αυξημένης κίνησης ή ειδικών συνθηκών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Μέσος χρόνος στάσης: 22,97 δευτερόλεπτα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Γραμμές 4 &amp; 5 → Υψηλότερος μέσος χρόνος παραμονής, συνδεδεμένος με τον αριθμό επιβιβάσεων/αποβιβάσεων.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D93A37-399E-0493-2762-2E5E8460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53" y="1289445"/>
            <a:ext cx="7269920" cy="50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73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58AE-B9A6-151C-6F88-985ECE9CA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1777EE3-5CF6-4EAD-EF92-B991197E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5" y="510578"/>
            <a:ext cx="7098030" cy="101647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sz="3000" dirty="0"/>
              <a:t>ΑΠΟΤΕΛΕΣΜΑΤΑ ΕΠΕΞΕΡΓΑΣΙΑΣ ΔΕΔΟΜΕΝΩΝ</a:t>
            </a:r>
          </a:p>
        </p:txBody>
      </p:sp>
      <p:pic>
        <p:nvPicPr>
          <p:cNvPr id="7" name="Εικόνα 6" descr="Εικόνα που περιέχει κείμεν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2176858-2D4A-3F56-9B89-FC471D99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76" y="1409061"/>
            <a:ext cx="9477248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3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C1DF-D366-47FB-F400-8CED15481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27B032A-9FC1-82C4-5099-E0440D9D1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76" y="1409061"/>
            <a:ext cx="9477250" cy="533095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C7BAC113-F5FD-6999-5E4D-FC470F67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5" y="291122"/>
            <a:ext cx="7098030" cy="101647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</p:spTree>
    <p:extLst>
      <p:ext uri="{BB962C8B-B14F-4D97-AF65-F5344CB8AC3E}">
        <p14:creationId xmlns:p14="http://schemas.microsoft.com/office/powerpoint/2010/main" val="27633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015C43-D8BC-6139-10F3-F9FAFF24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398263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1FB9C1F-FD4E-4C31-16B7-DC3C7E17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04" y="2120131"/>
            <a:ext cx="4320048" cy="4031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🗺️ Χάρτης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Οπτικοποίησης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Δημιουργήθηκε για την κατανόηση του χρόνου παραμονής και άλλων μεγεθών σε κάθε στάση.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Εντοπισμός Καθυστερήσεων: Ο χάρτης βοηθά στον εντοπισμό περιοχών όπου σημειώνονται καθυστερήσεις.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Βελτίωση Δρομολογίου: Παρέχει χρήσιμες πληροφορίες για την ανάλυση και τη βελτίωση των δρομολογίων.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🌐 Πρόσθετη Πληροφόρηση: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https://shorturl.at/pszMV</a:t>
            </a:r>
            <a:endParaRPr lang="el-GR" sz="1500" dirty="0">
              <a:solidFill>
                <a:srgbClr val="92D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E7BE2D3C-8D9F-BD89-5CD7-D80256B2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552" y="1313028"/>
            <a:ext cx="5691277" cy="52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775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61DAB-EBBC-5121-324A-9F410E21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4B1503A-2614-2964-8E07-A302E77B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590287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36917B6-AEEF-1103-99F4-A65DA297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71" y="2163335"/>
            <a:ext cx="4320048" cy="40312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 91,5% των περιπτώσεων, οι στάσεις ήταν ελεύθερες από παρκαρισμένα οχήματα, δείχνοντας ότι η πρόσβαση ήταν γενικά ανεμπόδιστη.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Σε 5 από 45 περιπτώσεις, παρατηρήθηκε εμπόδιση της στάσης από παρκαρισμένα οχήματα.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88% των περιπτώσεων: το λεωφορείο σταμάτησε εντός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12% των περιπτώσεων: το λεωφορείο σταμάτησε εκτός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Εικόνα 6" descr="Εικόνα που περιέχει διάγραμμα, κύκλος, γραφικ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9777F90D-9D23-9F61-E6FB-A0E903CD0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8" y="1871177"/>
            <a:ext cx="5449036" cy="48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11F0-4F90-75E7-07D6-0E9AF4EA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3DE9BC51-A925-2657-679A-2DAA15B2AD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colorTemperature colorTemp="112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 t="3434"/>
          <a:stretch/>
        </p:blipFill>
        <p:spPr>
          <a:xfrm>
            <a:off x="0" y="-16377"/>
            <a:ext cx="12192000" cy="6857990"/>
          </a:xfrm>
          <a:prstGeom prst="rect">
            <a:avLst/>
          </a:prstGeom>
          <a:noFill/>
          <a:ln>
            <a:noFill/>
          </a:ln>
          <a:effectLst>
            <a:outerShdw blurRad="50800" dir="5400000" algn="ctr" rotWithShape="0">
              <a:srgbClr val="000000"/>
            </a:outerShdw>
          </a:effectLst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FD7DCE6-B73B-FBBB-CA10-44341E53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85" y="468662"/>
            <a:ext cx="6505355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ΠΕΡΙΟΧΗ</a:t>
            </a:r>
            <a:r>
              <a:rPr lang="el-GR" dirty="0"/>
              <a:t> ΜΕΛΕΤΗΣ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95E9739-ED7C-7DEF-38E3-0252C7F3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9" y="1511529"/>
            <a:ext cx="4606988" cy="4408784"/>
          </a:xfrm>
        </p:spPr>
        <p:txBody>
          <a:bodyPr>
            <a:noAutofit/>
          </a:bodyPr>
          <a:lstStyle/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Στάση Παύλου Μελά (033): 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Βρίσκεται ανάμεσα στις οδούς Π. Μελά &amp; </a:t>
            </a:r>
            <a:r>
              <a:rPr lang="el-GR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Κουταρέλια</a:t>
            </a: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επί της οδού Δημητριάδος, μπροστά από το </a:t>
            </a:r>
            <a:r>
              <a:rPr lang="el-GR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supermarket</a:t>
            </a: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Γαλαξίας.</a:t>
            </a:r>
          </a:p>
          <a:p>
            <a:pPr marL="0" indent="0">
              <a:buClr>
                <a:srgbClr val="4E93E1"/>
              </a:buClr>
              <a:buNone/>
            </a:pPr>
            <a:endParaRPr lang="el-GR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Εξυπηρετούμενες γραμμές: 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1, 2, 3, 4, 5, 7, 9, 11, 15 &amp; 49.</a:t>
            </a:r>
          </a:p>
          <a:p>
            <a:pPr marL="0" indent="0">
              <a:buClr>
                <a:srgbClr val="4E93E1"/>
              </a:buClr>
              <a:buNone/>
            </a:pPr>
            <a:endParaRPr lang="el-GR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🌍 Τοποθεσία: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https://shorturl.at/8M7Ct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Εικόνα 13" descr="Εικόνα που περιέχει κείμενο, στιγμιότυπο οθόνης, γραμματοσειρά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586E64E-14FF-9F70-7C8B-C5D430FE4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33" y="904923"/>
            <a:ext cx="6176671" cy="50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D808-FA12-24FD-A35F-D7AD9942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διάγραμμα, κύκλος, στιγμιότυπο οθόνης, γραφικ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5BDDAEB-04E5-C0CE-4FE4-237A5298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8" y="1871177"/>
            <a:ext cx="5449036" cy="480797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13F3FE0-3B84-FCCF-2DAF-C64E5AE9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590287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15643A7-5821-EF8B-E813-5318B871C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71" y="2163335"/>
            <a:ext cx="4320048" cy="40312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 91,5% των περιπτώσεων, οι στάσεις ήταν ελεύθερες από παρκαρισμένα οχήματα, δείχνοντας ότι η πρόσβαση ήταν γενικά ανεμπόδιστη.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Σε 5 από 45 περιπτώσεις, παρατηρήθηκε εμπόδιση της στάσης από παρκαρισμένα οχήματα.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88% των περιπτώσεων: το λεωφορείο σταμάτησε εντός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12% των περιπτώσεων: το λεωφορείο σταμάτησε εκτός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91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E6A88-A0FB-7CB5-5578-48F54BAB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Εικόνα που περιέχει διάγραμμα, κύκλος, γραφικ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B3A675B-9E1E-3D01-FFAA-760465236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7" y="1871177"/>
            <a:ext cx="5449037" cy="4807974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B249E4A8-94BB-A7FB-39DD-CA3715CB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590287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EBE37BF-F629-14FD-65FB-06DFF1551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71" y="2163335"/>
            <a:ext cx="4320048" cy="40312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 91,5% των περιπτώσεων, οι στάσεις ήταν ελεύθερες από παρκαρισμένα οχήματα, δείχνοντας ότι η πρόσβαση ήταν γενικά ανεμπόδιστη.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Σε 5 από 45 περιπτώσεις, παρατηρήθηκε εμπόδιση της στάσης από παρκαρισμένα οχήματα.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88% των περιπτώσεων: το λεωφορείο σταμάτησε εντός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12% των περιπτώσεων: το λεωφορείο σταμάτησε εκτός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53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5B3C2-7030-539B-93B0-15F4B7EF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11BA4A74-7118-A756-AFC1-081A7028B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39"/>
                    </a14:imgEffect>
                    <a14:imgEffect>
                      <a14:saturation sat="44000"/>
                    </a14:imgEffect>
                    <a14:imgEffect>
                      <a14:brightnessContrast bright="-24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107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D216C39-A54C-C25D-ED2B-17D31357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931" y="2415690"/>
            <a:ext cx="8300137" cy="2026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6000" dirty="0">
                <a:solidFill>
                  <a:schemeClr val="bg1"/>
                </a:solidFill>
                <a:latin typeface="+mn-lt"/>
              </a:rPr>
              <a:t>ΑΠΟΤΕΛΕΣΜΑΤΑ ΕΡΩΤΗΜΑΤΟΛΟΓΙΟΥ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6353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8AA7F2-D0C0-E7FC-DE13-20CEA44A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59" y="515144"/>
            <a:ext cx="4126287" cy="1280890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D319EB7-3BEE-0676-902F-7C552FCD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60" y="1924050"/>
            <a:ext cx="4525887" cy="45590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Σκοπός μετακίνησης</a:t>
            </a:r>
            <a:endParaRPr lang="en-US" sz="15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πλειονότητα των συμμετεχόντων είναι νεαρής ηλικίας.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51,72% μετακινείται για λόγους εκπαίδευσης.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27,59% για εργασία.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Συνεπώς, η στάση εξυπηρετεί κυρίως μαθητές και φοιτητές.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72,72% των ερωτηθέντων δηλώνει χρήση του λεωφορείου για εκπαιδευτικούς σκοπούς.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Επικεντρώνεται κυρίως σε μαθητές και φοιτητές, ιδιαίτερα κατά τις ώρες διεξαγωγής της έρευνας.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13D5E65-4AE2-E75F-E194-8BFB33C6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66" y="1458468"/>
            <a:ext cx="7006336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80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AF59-F02A-0DDA-50DD-3ECE76AD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γράφημα, γραμμ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FFE7332-43D1-6315-DF70-DA87B680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64" y="1458468"/>
            <a:ext cx="7006338" cy="3941065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2AD3D6A5-58A3-2A77-CF4F-5BAAB5CE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20" y="524288"/>
            <a:ext cx="4111365" cy="1280890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09EBDE0-6FED-2494-D474-B82FBD41F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60" y="1924050"/>
            <a:ext cx="4525887" cy="45590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Σκοπός μετακίνησης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πλειονότητα των συμμετεχόντων είναι νεαρής ηλικίας.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51,72% μετακινείται για λόγους εκπαίδευσης.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27,59% για εργασία.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Συνεπώς, η στάση εξυπηρετεί κυρίως μαθητές και φοιτητές.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72,72% των ερωτηθέντων δηλώνει χρήση του λεωφορείου για εκπαιδευτικούς σκοπούς.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Επικεντρώνεται κυρίως σε μαθητές και φοιτητές, ιδιαίτερα κατά τις ώρες διεξαγωγής της έρευνας.</a:t>
            </a:r>
          </a:p>
        </p:txBody>
      </p:sp>
    </p:spTree>
    <p:extLst>
      <p:ext uri="{BB962C8B-B14F-4D97-AF65-F5344CB8AC3E}">
        <p14:creationId xmlns:p14="http://schemas.microsoft.com/office/powerpoint/2010/main" val="6632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E2038D-D465-76E2-565B-D58AF85A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7" y="659127"/>
            <a:ext cx="5248191" cy="108918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65508CF-2E76-DAD0-C424-D1CB1AB9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09" y="2027447"/>
            <a:ext cx="4552733" cy="43733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Συχνότητα χρήσης λεωφορείου</a:t>
            </a:r>
            <a:endParaRPr lang="en-US" sz="15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48,28% ανέφερε ότι χρησιμοποιεί συχνά το λεωφορείο, δείχνοντας υψηλή εξάρτηση.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34,48% δήλωσε σπάνια χρήση, πιθανώς λόγω περιορισμένων μετακινήσεων ή προτίμησης άλλων μέσων.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78,78% των συμμετεχόντων δήλωσε ότι κάνει συστηματική χρήση του λεωφορείου, υπογραμμίζοντας τον σημαντικό ρόλο του μέσου στην καθημερινότητά τους.</a:t>
            </a:r>
          </a:p>
        </p:txBody>
      </p:sp>
      <p:pic>
        <p:nvPicPr>
          <p:cNvPr id="8" name="Εικόνα 7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30D78EC4-0B97-5394-47DD-06B3153A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42" y="1769969"/>
            <a:ext cx="6840354" cy="38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9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558A3-1120-8A9B-E3CD-8BD138E7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C1982E0-C0F1-D9FE-5A33-832459D1F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40" y="1769968"/>
            <a:ext cx="6840356" cy="38477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FD367BC-92BB-D08C-12E1-81EDB370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7" y="659127"/>
            <a:ext cx="5248191" cy="108918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42A5261-7D30-28E0-BA10-EC8C6EE4C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09" y="2027447"/>
            <a:ext cx="4552733" cy="43733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Συχνότητα χρήσης λεωφορείου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48,28% ανέφερε ότι χρησιμοποιεί συχνά το λεωφορείο, δείχνοντας υψηλή εξάρτηση.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34,48% δήλωσε σπάνια χρήση, πιθανώς λόγω περιορισμένων μετακινήσεων ή προτίμησης άλλων μέσων.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78,78% των συμμετεχόντων δήλωσε ότι κάνει συστηματική χρήση του λεωφορείου, υπογραμμίζοντας τον σημαντικό ρόλο του μέσου στην καθημερινότητά τους.</a:t>
            </a:r>
          </a:p>
        </p:txBody>
      </p:sp>
    </p:spTree>
    <p:extLst>
      <p:ext uri="{BB962C8B-B14F-4D97-AF65-F5344CB8AC3E}">
        <p14:creationId xmlns:p14="http://schemas.microsoft.com/office/powerpoint/2010/main" val="16240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F123E9-AC7B-6723-141E-FC89D427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84" y="651542"/>
            <a:ext cx="4048113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3441962-625B-7FEA-BF8C-45504736F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225" y="1932432"/>
            <a:ext cx="4140772" cy="37776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Καθαριότητα</a:t>
            </a:r>
            <a:endParaRPr lang="en-US" sz="15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37,9% αξιολόγησαν την καθαριότητα με 3/5.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Μόνο 10,35% έδωσαν την ανώτερη βαθμολογία 5/5, υποδεικνύοντας μέτριο επίπεδο ικανοποίησης.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3/5 και 4/5 συγκέντρωσαν 36,36% η καθεμία.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περισσότεροι χρήστες θεωρούν την καθαριότητα ικανοποιητική, με περιθώρια περαιτέρω βελτίωσης.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6CDC93B-3D2F-A073-A3D3-BC22994E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97" y="1679142"/>
            <a:ext cx="6974627" cy="39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C8B59-70AE-197C-980D-5CB57CB85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γράφη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32625259-A8D6-3D1B-6683-5AC06636D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96" y="1679142"/>
            <a:ext cx="6974628" cy="392322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27C32CAD-0FAC-4590-0ACD-719D3CB5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84" y="651542"/>
            <a:ext cx="4048113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AF50BA1-4FC3-2681-EBF5-1A23230B4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225" y="1932432"/>
            <a:ext cx="4140772" cy="37776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Καθαριότητα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37,9% αξιολόγησαν την καθαριότητα με 3/5.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Μόνο 10,35% έδωσαν την ανώτερη βαθμολογία 5/5, υποδεικνύοντας μέτριο επίπεδο ικανοποίησης.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3/5 και 4/5 συγκέντρωσαν 36,36% η καθεμία.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περισσότεροι χρήστες θεωρούν την καθαριότητα ικανοποιητική, με περιθώρια περαιτέρω βελτίωσης.</a:t>
            </a:r>
          </a:p>
        </p:txBody>
      </p:sp>
    </p:spTree>
    <p:extLst>
      <p:ext uri="{BB962C8B-B14F-4D97-AF65-F5344CB8AC3E}">
        <p14:creationId xmlns:p14="http://schemas.microsoft.com/office/powerpoint/2010/main" val="32496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073DA8-985D-E081-16F5-F1D6A9F2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936" y="605819"/>
            <a:ext cx="4060720" cy="10945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AD7634B-F765-3980-4ADA-C1FB97588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12" y="1953929"/>
            <a:ext cx="4218145" cy="41119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Άνεση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37,9% (κύρια βαθμολογία, υποδηλώνοντας μέτρια ικανοποίηση)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4/5: 34,5%1/5: 6,9% (χαμηλότερη βαθμολογία)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48,48% (δείχνει ότι η ταξιδιωτική εμπειρία θεωρείται γενικά ικανοποιητική, αλλά όχι ιδιαίτερα άνετη)</a:t>
            </a:r>
          </a:p>
        </p:txBody>
      </p:sp>
      <p:pic>
        <p:nvPicPr>
          <p:cNvPr id="8" name="Εικόνα 7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DAFAA54-D1D6-D335-4FD0-DDBAA2EDC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57" y="1700327"/>
            <a:ext cx="7090399" cy="39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982DCBA-97D9-68CF-1654-EF815CF4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470" y="316298"/>
            <a:ext cx="4137059" cy="801567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ΠΕΡΙΟΧΗ ΜΕΛΕΤΗΣ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4B1AE08-66A1-46BD-3CE2-4E0E405AF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354" y="953756"/>
            <a:ext cx="4274542" cy="5418168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Διαδρομή γραμμής 2 "Κ. Αφετηρία - Αμπελόκηποι":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Μία από τις μεγαλύτερες διαδρομές του Αστικού ΚΤΕΛ Βόλου, εξυπηρετώντας καθημερινά πλήθος επιβατών.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🎓 Συνδέσεις: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Κέντρο πόλης → Πανεπιστήμιο Θεσσαλίας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(Γεωπονίας &amp; Ιχθυολογίας)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Κέντρο πόλης → 1ο ΕΠΑΛ Ν. Ιωνίας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📍 Διαδρομή: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Παλαιά, κέντρο (Ιάσων, Κ.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Καρτάλη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Αναλήψεως), Επτά Πλατάνια,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Μουρτζούκος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Ν. Ιωνία → Τερματισμός: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Φυτόκο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Επιστροφή: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Ίδια διαδρομή, με διαφορετική πορεία στο κέντρο μέσω Ελ. Βενιζέλου &amp; Δημητριάδος.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48C4DE-21EB-0B02-6B0B-7E54D1BE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2814" y="800855"/>
            <a:ext cx="5663429" cy="60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407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3EDFC-DF46-B2A1-7076-B92B552E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γράφη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61E6B46-1638-8713-F0A7-2C159A227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56" y="1700327"/>
            <a:ext cx="7090400" cy="398835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9F499431-E0ED-C773-8451-E827CBE5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936" y="605819"/>
            <a:ext cx="4060720" cy="10945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51609AB-3EAD-3CE0-C7F7-1E0CCC28D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12" y="1953929"/>
            <a:ext cx="4218145" cy="41119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Άνεση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37,9% (κύρια βαθμολογία, υποδηλώνοντας μέτρια ικανοποίηση)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4/5: 34,5%1/5: 6,9% (χαμηλότερη βαθμολογία)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48,48% (δείχνει ότι η ταξιδιωτική εμπειρία θεωρείται γενικά ικανοποιητική, αλλά όχι ιδιαίτερα άνετη)</a:t>
            </a:r>
          </a:p>
        </p:txBody>
      </p:sp>
    </p:spTree>
    <p:extLst>
      <p:ext uri="{BB962C8B-B14F-4D97-AF65-F5344CB8AC3E}">
        <p14:creationId xmlns:p14="http://schemas.microsoft.com/office/powerpoint/2010/main" val="137268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2D3B26-1578-5B98-CB41-39D78BB3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08" y="735268"/>
            <a:ext cx="4238111" cy="1037541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825CB1E-74BA-B6BD-089D-631ECD3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0" y="1937282"/>
            <a:ext cx="4802188" cy="408242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Απόσταση κατοικίας από τη στάση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αξιολογήθηκε κυρίως με 4/5 από το 37,9% των συμμετεχόντων, υποδεικνύοντας γενική ικανοποίηση με μικρές δυνατότητες βελτίωσης.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Επιπλέον, το 34,5% έδωσε την υψηλότερη βαθμολογία 5/5, δηλώνοντας ότι η απόσταση είναι ιδανική.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42,42% των χρηστών αξιολόγησε την απόσταση με 4/5, δείχνοντας ότι η πρόσβαση στις στάσεις θεωρείται γενικά ικανοποιητική, με περιθώρια περαιτέρω βελτίωσης για ορισμένους χρήστες.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26183A76-F80F-F31F-0B9F-7EBE2EC7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3" y="1772809"/>
            <a:ext cx="6690507" cy="37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04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3D84B-514B-04D9-1E28-8D9E43A5E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CE62887-F8C3-0B8C-94EF-73BB19063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3" y="1772809"/>
            <a:ext cx="6690507" cy="3763410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F39847C-567F-DC14-1184-F2BDC040F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2" y="1772809"/>
            <a:ext cx="6690508" cy="3763411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B06082B-5112-8570-C90E-084CCA9E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10" y="735268"/>
            <a:ext cx="4238108" cy="1037541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1DBECA8-2DA9-848B-E4A3-2E5B4421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0" y="1937282"/>
            <a:ext cx="4802188" cy="408242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Απόσταση κατοικίας από τη στάση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αξιολογήθηκε κυρίως με 4/5 από το 37,9% των συμμετεχόντων, υποδεικνύοντας γενική ικανοποίηση με μικρές δυνατότητες βελτίωσης.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Επιπλέον, το 34,5% έδωσε την υψηλότερη βαθμολογία 5/5, δηλώνοντας ότι η απόσταση είναι ιδανική.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42,42% των χρηστών αξιολόγησε την απόσταση με 4/5, δείχνοντας ότι η πρόσβαση στις στάσεις θεωρείται γενικά ικανοποιητική, με περιθώρια περαιτέρω βελτίωσης για ορισμένους χρήστες.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1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C10AF5-4934-1416-8F22-A8E74650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69" y="546427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88EF070-7A96-609E-64F8-DBD019C84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69" y="1694046"/>
            <a:ext cx="4719752" cy="449455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Αξιοπιστία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ισομερώς με 3/5 και 4/5, καθώς και οι δύο βαθμολογίες συγκέντρωσαν το ίδιο ποσοστό, 41,2%.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απόψεις των συμμετεχόντων για την αξιοπιστία είναι μοιρασμένες μεταξύ μέτριας και αρκετά καλής αξιολόγησης.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κατά κύριο λόγο με 3/5, συγκεντρώνοντας 60,02%.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χρήστες έχουν ανάμεικτες απόψεις, με επικρατούσα μια στάση μέτριας ικανοποίησης.</a:t>
            </a:r>
          </a:p>
        </p:txBody>
      </p:sp>
      <p:pic>
        <p:nvPicPr>
          <p:cNvPr id="8" name="Εικόνα 7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FAA92A0-D158-9FE4-B274-D1A7FD718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18" y="1467852"/>
            <a:ext cx="6938747" cy="39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5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0D69-45E8-6C5E-6449-0AD66E2B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γράφημα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7E69B20-2CAC-442B-07A2-2A096A8F8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18" y="1477477"/>
            <a:ext cx="6938748" cy="390304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C88F2B83-DDC4-AD0B-59AB-2064D175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69" y="546427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97070A2-F9BD-9609-334F-8240080B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69" y="1694046"/>
            <a:ext cx="4719752" cy="449455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Αξιοπιστία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ισομερώς με 3/5 και 4/5, καθώς και οι δύο βαθμολογίες συγκέντρωσαν το ίδιο ποσοστό, 41,2%.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απόψεις των συμμετεχόντων για την αξιοπιστία είναι μοιρασμένες μεταξύ μέτριας και αρκετά καλής αξιολόγησης.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κατά κύριο λόγο με 3/5, συγκεντρώνοντας 60,02%.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χρήστες έχουν ανάμεικτες απόψεις, με επικρατούσα μια στάση μέτριας ικανοποίησης.</a:t>
            </a:r>
          </a:p>
        </p:txBody>
      </p:sp>
    </p:spTree>
    <p:extLst>
      <p:ext uri="{BB962C8B-B14F-4D97-AF65-F5344CB8AC3E}">
        <p14:creationId xmlns:p14="http://schemas.microsoft.com/office/powerpoint/2010/main" val="154603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107EB05-ABCD-B76A-39A7-D639B502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36" y="597130"/>
            <a:ext cx="4225699" cy="11839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3308270-F300-365F-11E5-95158E16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37" y="1677619"/>
            <a:ext cx="4225699" cy="4761683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Ασφάλεια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με 3/5 από το 34,48%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βαθμολογία 4/5 επιλέχθηκε από το 31,03%, δείχνοντας ότι αρκετοί θεωρούν την ασφάλεια ικανοποιητική, αλλά με περιθώρια βελτίωσης.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θετικά, με την πλειονότητα των συμμετεχόντων (48,3%) να τη βαθμολογεί με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αποτέλεσμα υποδεικνύει ότι οι περισσότεροι χρήστες αισθάνονται γενικά αρκετά ασφαλείς, με δυνατότητες για περαιτέρω βελτίωση.</a:t>
            </a:r>
          </a:p>
        </p:txBody>
      </p:sp>
      <p:pic>
        <p:nvPicPr>
          <p:cNvPr id="8" name="Εικόνα 7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6EA7879-98DC-B10F-2567-CE6A4A1F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83" y="1884456"/>
            <a:ext cx="7346264" cy="41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9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4E78-FBC4-8488-0CD2-69E339D87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γράφη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96C9C02-A3E9-FEAF-17C3-724B79098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80" y="1884456"/>
            <a:ext cx="7346267" cy="4132275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8A7792D-2C8A-99CF-668D-18972146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37" y="597130"/>
            <a:ext cx="4129443" cy="11839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27E915D-BDDD-D6E3-8CC2-C8AF48421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37" y="1677619"/>
            <a:ext cx="4225699" cy="4761683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Ασφάλεια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με 3/5 από το 34,48%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βαθμολογία 4/5 επιλέχθηκε από το 31,03%, δείχνοντας ότι αρκετοί θεωρούν την ασφάλεια ικανοποιητική, αλλά με περιθώρια βελτίωσης.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θετικά, με την πλειονότητα των συμμετεχόντων (48,3%) να τη βαθμολογεί με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αποτέλεσμα υποδεικνύει ότι οι περισσότεροι χρήστες αισθάνονται γενικά αρκετά ασφαλείς, με δυνατότητες για περαιτέρω βελτίωση.</a:t>
            </a:r>
          </a:p>
        </p:txBody>
      </p:sp>
    </p:spTree>
    <p:extLst>
      <p:ext uri="{BB962C8B-B14F-4D97-AF65-F5344CB8AC3E}">
        <p14:creationId xmlns:p14="http://schemas.microsoft.com/office/powerpoint/2010/main" val="11147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09DA5C-E29C-8BA6-F491-0AFAC905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46" y="644891"/>
            <a:ext cx="4150078" cy="1069609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2E4B3C6-4BEE-046C-9B1C-9E1787FBD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46" y="1714500"/>
            <a:ext cx="4016940" cy="484174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Χρόνος αναμονής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αξιολογήθηκε κυρίως με 3/5 από το 41,28%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συνολική μέση αξιολόγηση για τον χρόνο αναμονής είναι γύρω από το 3/5, δείχνοντας ότι οι περισσότεροι συμμετέχοντες τον θεωρούν ικανοποιητικό, αλλά όχι εξαιρετικό.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40% των χρηστών αξιολόγησε τον χρόνο αναμονής στη στάση με 3/5, υποδεικνύοντας γενική αποδοχή.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δείχνει την ανάγκη για βελτίωση της ταχύτητας εξυπηρέτησης ώστε να ανταποκρίνεται καλύτερα στις προσδοκίες των επιβατών.</a:t>
            </a:r>
          </a:p>
        </p:txBody>
      </p:sp>
      <p:pic>
        <p:nvPicPr>
          <p:cNvPr id="7" name="Εικόνα 6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E3B2ED6-0EAC-7B1E-9542-55C52FD47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7" y="1714500"/>
            <a:ext cx="7581499" cy="42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02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7A22-3559-6BA6-B1E2-8AE4907B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AF7EE9F-BCF5-52CA-762A-2AAC5264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6" y="1714499"/>
            <a:ext cx="7581499" cy="426459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6EBF0D8-53BB-2B84-C48B-09FCFE1F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46" y="644890"/>
            <a:ext cx="4150078" cy="1069609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B8EDEB1-53EC-2E9B-152B-D2D863D70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46" y="1714500"/>
            <a:ext cx="4016940" cy="484174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Χρόνος αναμονής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αξιολογήθηκε κυρίως με 3/5 από το 41,28%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συνολική μέση αξιολόγηση για τον χρόνο αναμονής είναι γύρω από το 3/5, δείχνοντας ότι οι περισσότεροι συμμετέχοντες τον θεωρούν ικανοποιητικό, αλλά όχι εξαιρετικό.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40% των χρηστών αξιολόγησε τον χρόνο αναμονής στη στάση με 3/5, υποδεικνύοντας γενική αποδοχή.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δείχνει την ανάγκη για βελτίωση της ταχύτητας εξυπηρέτησης ώστε να ανταποκρίνεται καλύτερα στις προσδοκίες των επιβατών.</a:t>
            </a:r>
          </a:p>
        </p:txBody>
      </p:sp>
    </p:spTree>
    <p:extLst>
      <p:ext uri="{BB962C8B-B14F-4D97-AF65-F5344CB8AC3E}">
        <p14:creationId xmlns:p14="http://schemas.microsoft.com/office/powerpoint/2010/main" val="272648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E65B24F-703E-2FA1-507A-A949F93D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16" y="510996"/>
            <a:ext cx="448435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0E93796-8079-D6BE-3C70-73E0181A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6" y="1791886"/>
            <a:ext cx="4484358" cy="500210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Τιμή εισιτηρίου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με 2/5 από το 34,3% των συμμετεχόντων, υποδεικνύοντας ότι αρκετοί τη θεωρούν υψηλή σε σχέση με τις προσδοκίες τους.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Στη συνέχεια, το 31,03% έδωσε βαθμολογία 3/5, δείχνοντας μέτρια ικανοποίηση με την τιμή.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ως μέτρια, με το 39,2% των συμμετεχόντων να τη βαθμολογεί με 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υποδηλώνει ότι, ενώ αρκετοί χρήστες θεωρούν το κόστος ικανοποιητικό, εξακολουθεί να υπάρχει προσδοκία για περαιτέρω βελτίωση, ιδιαίτερα σε σχέση με την ποιότητα των παρεχόμενων υπηρεσιών.</a:t>
            </a:r>
          </a:p>
        </p:txBody>
      </p:sp>
      <p:pic>
        <p:nvPicPr>
          <p:cNvPr id="5" name="Εικόνα 4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C46D532-E943-1206-8FAF-FE72C878F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74" y="1791886"/>
            <a:ext cx="7058526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2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31107911-B814-B8D3-E8F1-2FDB2061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8" r="1489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7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E31C-52B0-0574-C5C8-5B31DBFD9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D29EF72-8BEC-CE35-43A1-3EB7DD56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72" y="1791886"/>
            <a:ext cx="7058528" cy="3970422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9029758-FA10-AE9E-DA73-66378EC5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16" y="510996"/>
            <a:ext cx="4484356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77F0934-75AD-753B-5894-40909702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6" y="1791886"/>
            <a:ext cx="4484358" cy="500210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Τιμή εισιτηρίου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με 2/5 από το 34,3% των συμμετεχόντων, υποδεικνύοντας ότι αρκετοί τη θεωρούν χαμηλή σε σχέση με τις προσδοκίες τους.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Στη συνέχεια, το 31,03% έδωσε βαθμολογία 3/5, δείχνοντας μέτρια ικανοποίηση με την τιμή.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ως μέτρια, με το 39,2% των συμμετεχόντων να τη βαθμολογεί με 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υποδηλώνει ότι, ενώ αρκετοί χρήστες θεωρούν το κόστος ικανοποιητικό, εξακολουθεί να υπάρχει προσδοκία για περαιτέρω βελτίωση, ιδιαίτερα σε σχέση με την ποιότητα των παρεχόμενων υπηρεσιών.</a:t>
            </a:r>
          </a:p>
        </p:txBody>
      </p:sp>
    </p:spTree>
    <p:extLst>
      <p:ext uri="{BB962C8B-B14F-4D97-AF65-F5344CB8AC3E}">
        <p14:creationId xmlns:p14="http://schemas.microsoft.com/office/powerpoint/2010/main" val="292828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907688-6767-67F8-84BE-E1E0C727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2" y="544711"/>
            <a:ext cx="441054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938F26E-CDB6-5AD9-BD22-23483321A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67" y="1825601"/>
            <a:ext cx="3933369" cy="4511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Γενική βαθμολογία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51,7% βαθμολόγησε το μέσο με 4/5, δείχνοντας γενική ικανοποίηση.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Μόλις το 3,45% έδωσε 5/5, υποδεικνύοντας πιο συγκρατημένες απόψεις.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51,5% αξιολόγησε την εμπειρία χρήσης με 3/5.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36,36% την αξιολόγησε με 4/5, δείχνοντας ικανοποίηση αλλά και προσδοκίες για βελτίωση της ποιότητας.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DFBBC95-1A13-EC29-BA2B-A9497777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05" y="1689233"/>
            <a:ext cx="7452092" cy="41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4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5C7D-9F9B-C857-FB16-62F7A20A5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7B2CC19-E6CD-FC6C-5A1A-807B3227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03" y="1689233"/>
            <a:ext cx="7452094" cy="419180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65AA8B27-8245-B2BD-DF8A-C0355C3C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1" y="544711"/>
            <a:ext cx="441054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9AF3BFF-21F6-941F-ACA0-499C6EF8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67" y="1825601"/>
            <a:ext cx="3933369" cy="4511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Γενική βαθμολογία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51,7% βαθμολόγησε το μέσο με 4/5, δείχνοντας γενική ικανοποίηση.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Μόλις το 3,45% έδωσε 5/5, υποδεικνύοντας πιο συγκρατημένες απόψεις.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51,5% αξιολόγησε την εμπειρία χρήσης με 3/5.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36,36% την αξιολόγησε με 4/5, δείχνοντας ικανοποίηση αλλά και προσδοκίες για βελτίωση της ποιότητας.</a:t>
            </a:r>
          </a:p>
        </p:txBody>
      </p:sp>
    </p:spTree>
    <p:extLst>
      <p:ext uri="{BB962C8B-B14F-4D97-AF65-F5344CB8AC3E}">
        <p14:creationId xmlns:p14="http://schemas.microsoft.com/office/powerpoint/2010/main" val="359096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1EE9BC2-B134-2630-82A2-2B6977C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31" y="570072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371FB37-A236-3132-38FB-45AAF431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16" y="1953135"/>
            <a:ext cx="4084637" cy="471717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είχε τον υψηλότερο μέσο όρο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κόμιστρο βαθμολογήθηκε χαμηλότερα με 2,93/5.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έλαβε 3/5.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συγκέντρωσε μέσο όρο 3,78/5.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είχε τον χαμηλότερο μέσο όρο 3,06/5, δείχνοντας ανάγκη για βελτίωση.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εμφανίζουν μεγαλύτερη συνέπεια στις απόψεις των χρηστών.</a:t>
            </a:r>
          </a:p>
        </p:txBody>
      </p:sp>
      <p:pic>
        <p:nvPicPr>
          <p:cNvPr id="5" name="Εικόνα 4" descr="Εικόνα που περιέχει κείμενο, στιγμιότυπο οθόνης, πολυχρωμί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D6DAD236-DF9F-AB70-D863-A994CA83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53" y="1748789"/>
            <a:ext cx="7323622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08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9AE8F-7A48-E7D9-A0F5-05A40838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πολυχρωμί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1BE1FA0-EEFB-02A2-B27A-7AB1122A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53" y="1748788"/>
            <a:ext cx="7323621" cy="4119537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CB6F39D-2975-A3BE-E985-3DC64D07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31" y="570072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5B8EA19-0305-FA46-B630-0965239C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16" y="1953135"/>
            <a:ext cx="4084637" cy="471717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είχε τον υψηλότερο μέσο όρο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κόμιστρο βαθμολογήθηκε χαμηλότερα με 2,93/5.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έλαβε 3/5.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συγκέντρωσε μέσο όρο 3,78/5.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είχε τον χαμηλότερο μέσο όρο 3,06/5, δείχνοντας ανάγκη για βελτίωση.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εμφανίζουν μεγαλύτερη συνέπεια στις απόψεις των χρηστών.</a:t>
            </a:r>
          </a:p>
        </p:txBody>
      </p:sp>
    </p:spTree>
    <p:extLst>
      <p:ext uri="{BB962C8B-B14F-4D97-AF65-F5344CB8AC3E}">
        <p14:creationId xmlns:p14="http://schemas.microsoft.com/office/powerpoint/2010/main" val="32742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60405-5E12-CEE7-8B00-2423DEBE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πολυχρωμία, τέχνη, γραφικ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72D4028-3CF9-17E0-E311-157891975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000"/>
            <a:ext cx="12192000" cy="6912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3D1B50C-D9F6-BDF8-C00E-40002599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06" y="2373727"/>
            <a:ext cx="11439987" cy="21105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6000" dirty="0">
                <a:latin typeface="+mn-lt"/>
              </a:rPr>
              <a:t>ΣΥΜΠΕΡΑΣΜΑΤΑ</a:t>
            </a:r>
            <a:r>
              <a:rPr lang="en-US" sz="6000" dirty="0">
                <a:latin typeface="+mn-lt"/>
              </a:rPr>
              <a:t> - </a:t>
            </a:r>
            <a:r>
              <a:rPr lang="el-GR" sz="6000" dirty="0">
                <a:latin typeface="+mn-lt"/>
              </a:rPr>
              <a:t>ΠΡΟΤΑΣΕΙΣ ΒΕΛΤΙΣΤΟΠΟΙΗΣΗΣ</a:t>
            </a:r>
            <a:endParaRPr lang="en-US" sz="6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1468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2DE93-76C6-1473-E6D2-6C3175FB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1D8677-4087-0330-D7F9-D5984975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360" y="439304"/>
            <a:ext cx="5635279" cy="1086703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ΣΥΜΠΕΡΑΣΜΑΤΑ-ΠΡΟΤΑΣΕΙΣ ΒΕΛΤΙΣΤΟΠΟΙΗΣΗΣ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D5D8A31-5020-C2C0-DEC7-24FF0755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62" y="1357127"/>
            <a:ext cx="5145056" cy="53319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Συμπεράσματα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l-GR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Λειτουργία της στάσης Π. Μελά: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Αποτελεί κυρίως προορισμό, λόγω εγγύτητας σε εμπορικά κέντρα και υπηρεσίες.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Σημαντικές στάσεις επιβίβασης: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στάσεις 009(Κεντρική Αφετηρία) και 022(Οδός Κ. Καρτάλη) είχαν τον υψηλότερο μέσο όρο επιβιβάσεων (5,5).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Κύριοι προορισμοί επιβατών: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στάση 096(Γεωπονική Σχολή) είχε τον υψηλότερο μέσο όρο αποβιβάσεων (10,5).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Προβλήματα προσβασιμότητας: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Παρκαρισμένα οχήματα στη στάση Π. Μελά δυσχέραναν την πρόσβαση.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Αξιολόγηση παραγόντων: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βαθμολογήθηκε χαμηλά (3/5), ενώ η συνολική εμπειρία ήταν 3-4/5.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l-G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5289451-3FAC-5FB0-3495-E0FC0DA4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490" y="2015418"/>
            <a:ext cx="6810510" cy="40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01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309C2B-2CE3-E24C-17EA-5B34080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267" y="238444"/>
            <a:ext cx="6510882" cy="1085334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ΣΥΜΠΕΡΑΣΜΑΤΑ-ΠΡΟΤΑΣΕΙΣ ΒΕΛΤΙΣΤΟΠΟΙΗΣΗΣ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54FB85C-7A26-A1C4-B408-161676C72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058" y="1642389"/>
            <a:ext cx="9943301" cy="434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Γενικά ο μέσος όρος των απαντήσεων ήταν περίπου ο ίδιος στη στάση και στο λεωφορείο</a:t>
            </a:r>
            <a:r>
              <a:rPr lang="en-US" sz="1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Εικόνα 5" descr="Εικόνα που περιέχει κείμενο, στιγμιότυπο οθόνης, ορθογώνιο παραλληλόγραμμο, τετράγω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FFC7B09-D00C-D033-F45B-5EC3F0413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04" y="2077373"/>
            <a:ext cx="8074992" cy="45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0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B7E7B7F-1AAA-C54B-BEB8-8985B341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5" y="390845"/>
            <a:ext cx="653141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ΣΥΜΠΕΡΑΣΜΑΤΑ-ΠΡΟΤΑΣΕΙΣ ΒΕΛΤΙΣΤΟΠΟΙΗΣΗΣ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944614C-2A54-B7C5-E9C0-C944182F6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44" y="1426982"/>
            <a:ext cx="4865137" cy="52537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Ανασχεδιασμός Δρομολογίων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Βελτίωση Εμπειρίας Επιβατών: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Παροχή πιο αποτελεσματικών και γρήγορων δρομολογίων.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Ανάγκη για εξυπηρέτηση υψηλής ποιότητας χωρίς επιπλέον κόστος.</a:t>
            </a: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⚡ Αύξηση Αποδοτικότητας: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Στρατηγική κατανομή πόρων σε γραμμές με υψηλή ζήτηση.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Αναδιάρθρωση του δικτύου για πιο γρήγορη και ομαλή εξυπηρέτηση.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🤖 Δυναμικός Προγραμματισμός με Τεχνητή Νοημοσύνη: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Σχεδιασμός δρομολογίων σε πραγματικό χρόνο.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Μείωση άδειων δρομολογίων και κόστους.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Βελτιωμένη εξυπηρέτηση για τους επιβάτες.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A142FE1-BECC-2EE0-ABD6-910B6EF1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52" y="1539250"/>
            <a:ext cx="656240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35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6578E-C5F9-4E2E-2305-0E5CDCDB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BD995711-5708-9CFE-8150-1786D7F509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9152" r="12182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7F7D8E-E8DE-2F69-F4EA-D30B1E3D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30" y="2951995"/>
            <a:ext cx="5303520" cy="9540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atin typeface="+mn-lt"/>
              </a:rPr>
              <a:t>ΠΑΡΑΡΤΗΜΑ</a:t>
            </a:r>
          </a:p>
        </p:txBody>
      </p:sp>
    </p:spTree>
    <p:extLst>
      <p:ext uri="{BB962C8B-B14F-4D97-AF65-F5344CB8AC3E}">
        <p14:creationId xmlns:p14="http://schemas.microsoft.com/office/powerpoint/2010/main" val="129336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DF7FA-57B0-6AA4-F014-C51085CF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1FA705-DD07-7D72-D5AD-7D9BCFD0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337" y="591151"/>
            <a:ext cx="4109326" cy="752514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D43165-2408-CAF7-6DA3-423EFF7E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68" y="1465867"/>
            <a:ext cx="4109326" cy="48863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📅 Ημερομηνία δειγματοληψίας: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Τετάρτη 30/10/2024, Ώρα: 7:30 - 9:30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☀️ Καιρικές συνθήκες: Ευνοϊκές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Ομάδες δειγματοληψίας: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Πρώτη ομάδα: Συλλογή δεδομένων στη στάση Παύλου Μελά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Δεύτερη ομάδα: Καταγραφή δεδομένων κατά μήκος της γραμμής 2, από την αφετηρία έως το Πανεπιστήμιο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Στη συνέχεια: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Περιγραφή της διαδικασίας συλλογής δεδομένων για κάθε περίπτωση.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63E403-DABE-DF14-509A-7EC402805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75" y="1125946"/>
            <a:ext cx="59721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13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2FEDC7-8752-7447-C1A7-D51108DE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717" y="464055"/>
            <a:ext cx="4782565" cy="702272"/>
          </a:xfrm>
        </p:spPr>
        <p:txBody>
          <a:bodyPr/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Ιστοσελίδες μελέτης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F386A27-77A3-38A7-B62E-BC1E53917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39" y="1901912"/>
            <a:ext cx="4556439" cy="38400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Στι</a:t>
            </a: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ς</a:t>
            </a:r>
            <a:r>
              <a:rPr lang="el-GR" sz="1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παρακάτω ιστοσελίδες μπορούν να βρεθούν όλα τα έγγραφα, τα αποτελέσματα καθώς και οι υπολογισμοί που πραγματοποιήθηκαν σε όλα τα στάδια της εργασίας</a:t>
            </a:r>
            <a:r>
              <a:rPr lang="en-US" sz="1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algn="ctr">
              <a:buNone/>
            </a:pPr>
            <a:endParaRPr lang="el-GR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u="sng" kern="100" dirty="0">
                <a:solidFill>
                  <a:srgbClr val="46788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https://pavlosgkougkoulis.github.io/Urban_Transport_Systems_Project/</a:t>
            </a:r>
            <a:endParaRPr lang="el-GR" sz="1500" u="sng" kern="100" dirty="0">
              <a:solidFill>
                <a:srgbClr val="46788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https://github.com/PavlosGkougkoulis/Urban_Transport_Systems_Project</a:t>
            </a:r>
            <a:endParaRPr lang="el-GR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Εικόνα 4" descr="Εικόνα που περιέχει μοτίβο, βελονιά, ύφασ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B0094E6-E4CC-7978-DF2F-59EA9A663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11" y="1851640"/>
            <a:ext cx="2967154" cy="2967154"/>
          </a:xfrm>
          <a:prstGeom prst="rect">
            <a:avLst/>
          </a:prstGeom>
        </p:spPr>
      </p:pic>
      <p:pic>
        <p:nvPicPr>
          <p:cNvPr id="9" name="Εικόνα 8" descr="Εικόνα που περιέχει μοτίβο, συμμετρία, ύφασμα, βελονι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6F1BC101-74F7-8CCE-B4D8-3066688D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298" y="1851640"/>
            <a:ext cx="2967154" cy="29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9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0080EBB3-DECA-EBA8-FFE6-29BE2097B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717" y="267830"/>
            <a:ext cx="4782565" cy="702272"/>
          </a:xfrm>
        </p:spPr>
        <p:txBody>
          <a:bodyPr/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Στοιχεία Επικοινωνίας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F2A72C-515D-8DFD-72A8-C9456D4107FF}"/>
              </a:ext>
            </a:extLst>
          </p:cNvPr>
          <p:cNvSpPr txBox="1"/>
          <p:nvPr/>
        </p:nvSpPr>
        <p:spPr>
          <a:xfrm>
            <a:off x="566119" y="111941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Γκουγκουλής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Παύλος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pavlosgkougkoulis@gmail.com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6984763085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5305A-6AB8-E2DA-B3E8-37E8A5261E99}"/>
              </a:ext>
            </a:extLst>
          </p:cNvPr>
          <p:cNvSpPr txBox="1"/>
          <p:nvPr/>
        </p:nvSpPr>
        <p:spPr>
          <a:xfrm>
            <a:off x="8039938" y="459306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Βαϊνάς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Δημήτριος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jimvainas71@gmail.com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6947041044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03EDC-98D6-12DE-DC59-9F776CE92357}"/>
              </a:ext>
            </a:extLst>
          </p:cNvPr>
          <p:cNvSpPr txBox="1"/>
          <p:nvPr/>
        </p:nvSpPr>
        <p:spPr>
          <a:xfrm>
            <a:off x="566119" y="459306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Κάλλης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Κυριαζής - Δημήτριος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kalliskyriazis@gmail.com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6980880747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8FA71-F200-2260-3375-268885868F8D}"/>
              </a:ext>
            </a:extLst>
          </p:cNvPr>
          <p:cNvSpPr txBox="1"/>
          <p:nvPr/>
        </p:nvSpPr>
        <p:spPr>
          <a:xfrm>
            <a:off x="8039938" y="111941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Γιαλούρης Δημήτριος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jimgial1@gmail.com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6986784665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9EAD0-B854-D6C6-9F90-7C28C24979E3}"/>
              </a:ext>
            </a:extLst>
          </p:cNvPr>
          <p:cNvSpPr txBox="1"/>
          <p:nvPr/>
        </p:nvSpPr>
        <p:spPr>
          <a:xfrm>
            <a:off x="4303028" y="2873745"/>
            <a:ext cx="3638938" cy="1964640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l-GR" sz="2000" b="1" i="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Θεοφιλάτος</a:t>
            </a:r>
            <a:r>
              <a:rPr lang="el-GR" sz="2000" b="1" i="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Αθανάσιος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atheofilatos@uth.gr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2421074113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59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9BF1-B989-DDA2-1145-A7722282C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D109BC4-B58E-19D2-F97B-62A339D8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041" y="2767948"/>
            <a:ext cx="7923918" cy="1478446"/>
          </a:xfrm>
        </p:spPr>
        <p:txBody>
          <a:bodyPr>
            <a:noAutofit/>
          </a:bodyPr>
          <a:lstStyle/>
          <a:p>
            <a:pPr algn="ctr"/>
            <a:r>
              <a:rPr lang="el-GR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ΕΥΧΑΡΙΣΤΟΥΜΕ ΓΙΑ ΤΗΝ ΠΡΟΣΟΧΗ ΣΑΣ!</a:t>
            </a:r>
          </a:p>
        </p:txBody>
      </p:sp>
    </p:spTree>
    <p:extLst>
      <p:ext uri="{BB962C8B-B14F-4D97-AF65-F5344CB8AC3E}">
        <p14:creationId xmlns:p14="http://schemas.microsoft.com/office/powerpoint/2010/main" val="397534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C7105EF-8FFE-E9E2-72C4-CEFF0541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471" y="323779"/>
            <a:ext cx="4137059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BD4BA8E-20D5-11B3-71C4-C7F2DE0CE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3" r="-1" b="-1"/>
          <a:stretch/>
        </p:blipFill>
        <p:spPr bwMode="auto">
          <a:xfrm>
            <a:off x="6296942" y="1246189"/>
            <a:ext cx="2640877" cy="5288032"/>
          </a:xfrm>
          <a:prstGeom prst="rect">
            <a:avLst/>
          </a:prstGeom>
          <a:noFill/>
        </p:spPr>
      </p:pic>
      <p:pic>
        <p:nvPicPr>
          <p:cNvPr id="8" name="Εικόνα 7" descr="Εικόνα που περιέχει εξωτερικός χώρος/ύπαιθρος, χερσαίο όχημα, όχημα, τροχός&#10;&#10;Περιγραφή που δημιουργήθηκε αυτόματα">
            <a:extLst>
              <a:ext uri="{FF2B5EF4-FFF2-40B4-BE49-F238E27FC236}">
                <a16:creationId xmlns:a16="http://schemas.microsoft.com/office/drawing/2014/main" id="{29756F90-B0D6-02F0-2DEB-D0F44FF26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" r="-5" b="27145"/>
          <a:stretch/>
        </p:blipFill>
        <p:spPr bwMode="auto">
          <a:xfrm>
            <a:off x="9180819" y="1246189"/>
            <a:ext cx="2647024" cy="2563582"/>
          </a:xfrm>
          <a:prstGeom prst="rect">
            <a:avLst/>
          </a:prstGeom>
          <a:noFill/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2C8244E-6D40-1CD3-5971-31EDF73AB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7361"/>
          <a:stretch/>
        </p:blipFill>
        <p:spPr bwMode="auto">
          <a:xfrm>
            <a:off x="9180819" y="3970638"/>
            <a:ext cx="2647024" cy="256358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B4F40-E193-B8FF-D6C1-3F2F7DF6FD0D}"/>
              </a:ext>
            </a:extLst>
          </p:cNvPr>
          <p:cNvSpPr txBox="1"/>
          <p:nvPr/>
        </p:nvSpPr>
        <p:spPr>
          <a:xfrm>
            <a:off x="735852" y="1928589"/>
            <a:ext cx="515920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Ομάδα 1 (Στάση Παύλου Μελά)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Έναρξη καταγραφής: 7:30 π.μ.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📝 Καταγράφηκαν: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-Επιβιβάσεις &amp; αποβιβάσεις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Χρονοαποστάσεις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συχνότητα δρομολογίων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-Παρκαρισμένα οχήματα &amp; χρήση 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Σύνολο επιβατών: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-44 επιβιβάσεις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-73 αποβιβάσεις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Παρατηρήσεις: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🚗 Συχνή παράνομη στάθμευση κοντά στη στάση, αναγκάζοντας τα λεωφορεία σε ελιγμούς.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🚛 Δυσκολία διέλευσης 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βαρέων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οχημάτων λόγω εργοταξίου στην οδό 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Κουταρέλια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65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F33E8D-B68C-F27C-E0EC-71C21147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269" y="409575"/>
            <a:ext cx="4535462" cy="831064"/>
          </a:xfrm>
        </p:spPr>
        <p:txBody>
          <a:bodyPr/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9197CB7-64D1-24B9-AF25-927834E7D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4" y="1170039"/>
            <a:ext cx="6459793" cy="5815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Ομάδα 2 (Λεωφορείο – Γραμμή 2)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Έναρξη καταγραφής: 7:35 π.μ.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Δρομολόγια: 4 συνολικά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Καταγεγραμμένοι επιβάτες: 129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📝 Μετρήθηκαν: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-Χρόνοι παραμονής στις στάσεις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-Χρόνοι μετάβασης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-Χρήση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Συνολική διάρκεια μέτρησης: 2 ώρες &amp; 9 λεπτά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Παρατηρήσεις: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Η πλειοψηφία των επιβατών (15-25 ετών), με πολλές αποβιβάσεις κοντά σε σχολεία &amp; το Πανεπιστήμιο Θεσσαλίας.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🚗 Μεγάλος αριθμός σταθμευμένων οχημάτων σε στάσεις των οδών Αναλήψεως &amp; Αναπαύσεως, αναγκάζοντας τα λεωφορεία να σταματούν μακριά από το κράσπεδο, προκαλώντας: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🚦 Διακοπή κυκλοφορίας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🚶‍♂️ Δυσκολία προσβασιμότητας επιβατών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D4FD89B-4D35-27B8-8597-6CFDE191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87" y="1170039"/>
            <a:ext cx="4729316" cy="527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12208"/>
      </p:ext>
    </p:extLst>
  </p:cSld>
  <p:clrMapOvr>
    <a:masterClrMapping/>
  </p:clrMapOvr>
</p:sld>
</file>

<file path=ppt/theme/theme1.xml><?xml version="1.0" encoding="utf-8"?>
<a:theme xmlns:a="http://schemas.openxmlformats.org/drawingml/2006/main" name="Όψη">
  <a:themeElements>
    <a:clrScheme name="Όψη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Όψη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Όψη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Ανασκόπηση">
  <a:themeElements>
    <a:clrScheme name="Ανασκόπηση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Ανασκόπηση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Ανασκόπηση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</TotalTime>
  <Words>3736</Words>
  <Application>Microsoft Office PowerPoint</Application>
  <PresentationFormat>Widescreen</PresentationFormat>
  <Paragraphs>530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Aptos</vt:lpstr>
      <vt:lpstr>Arial</vt:lpstr>
      <vt:lpstr>Calibri</vt:lpstr>
      <vt:lpstr>Calibri Light</vt:lpstr>
      <vt:lpstr>Trebuchet MS</vt:lpstr>
      <vt:lpstr>Wingdings 3</vt:lpstr>
      <vt:lpstr>Όψη</vt:lpstr>
      <vt:lpstr>Ανασκόπηση</vt:lpstr>
      <vt:lpstr>ΜΕΛΕΤΗ ΑΣΤΙΚΩΝ ΣΥΓΚΟΙΝΩΝΙΩΝ ΒΟΛΟΥ</vt:lpstr>
      <vt:lpstr>ΕΙΣΑΓΩΓΗ</vt:lpstr>
      <vt:lpstr>ΜΕΘΟΔΟΛΟΓΙΑ</vt:lpstr>
      <vt:lpstr>ΠΕΡΙΟΧΗ ΜΕΛΕΤΗΣ</vt:lpstr>
      <vt:lpstr>ΠΕΡΙΟΧΗ ΜΕΛΕΤΗΣ</vt:lpstr>
      <vt:lpstr>PowerPoint Presentation</vt:lpstr>
      <vt:lpstr>ΔΕΙΓΜΑΤΟΛΗΨΙΑ</vt:lpstr>
      <vt:lpstr>ΔΕΙΓΜΑΤΟΛΗΨΙΑ</vt:lpstr>
      <vt:lpstr>ΔΕΙΓΜΑΤΟΛΗΨΙΑ</vt:lpstr>
      <vt:lpstr>ΔΕΙΓΜΑΤΟΛΗΨΙΑ</vt:lpstr>
      <vt:lpstr>ΑΝΑΛΥΣΗ-ΕΠΕΞΕΡΓΑΣΙΑ ΔΕΔΟΜΕΝΩΝ(ΣΤΑΣΗ)</vt:lpstr>
      <vt:lpstr>ΑΝΑΛΥΣΗ-ΕΠΕΞΕΡΓΑΣΙΑ ΔΕΔΟΜΕΝΩΝ</vt:lpstr>
      <vt:lpstr>ΑΝΑΛΥΣΗ-ΕΠΕΞΕΡΓΑΣΙΑ ΔΕΔΟΜΕΝΩΝ</vt:lpstr>
      <vt:lpstr>PowerPoint Presentation</vt:lpstr>
      <vt:lpstr>PowerPoint Presentation</vt:lpstr>
      <vt:lpstr>ΑΝΑΛΥΣΗ-ΕΠΕΞΕΡΓΑΣΙΑ ΔΕΔΟΜΕΝΩΝ</vt:lpstr>
      <vt:lpstr>PowerPoint Presentation</vt:lpstr>
      <vt:lpstr>PowerPoint Presentation</vt:lpstr>
      <vt:lpstr>ΑΝΑΛΥΣΗ-ΕΠΕΞΕΡΓΑΣΙΑ ΔΕΔΟΜΕΝΩΝ</vt:lpstr>
      <vt:lpstr>ΑΝΑΛΥΣΗ-ΕΠΕΞΕΡΓΑΣΙΑ ΔΕΔΟΜΕΝΩΝ</vt:lpstr>
      <vt:lpstr>ΑΠΟΤΕΛΕΣΜΑΤΑ-ΕΠΕΞΕΡΓΑΣΙΑ ΔΕΔΟΜΕΝΩΝ</vt:lpstr>
      <vt:lpstr>ΑΠΟΤΕΛΕΣΜΑΤΑ ΕΠΕΞΕΡΓΑΣΙΑΣ ΔΕΔΟΜΕΝΩΝ</vt:lpstr>
      <vt:lpstr>ΑΠΟΤΕΛΕΣΜΑΤΑ ΕΠΕΞΕΡΓΑΣΙΑΣ ΔΕΔΟΜΕΝΩΝ (ΣΤΑΣΗ)</vt:lpstr>
      <vt:lpstr>ΑΠΟΤΕΛΕΣΜΑΤΑ-ΕΠΕΞΕΡΓΑΣΙΑΣ ΔΕΔΟΜΕΝΩΝ(ΛΕΩΦΟΡΕΙΟ)</vt:lpstr>
      <vt:lpstr>ΑΠΟΤΕΛΕΣΜΑΤΑ ΕΠΕΞΕΡΓΑΣΙΑΣ ΔΕΔΟΜΕΝΩΝ</vt:lpstr>
      <vt:lpstr>ΑΠΟΤΕΛΕΣΜΑΤΑ ΕΠΕΞΕΡΓΑΣΙΑΣ ΔΕΔΟΜΕΝΩΝ</vt:lpstr>
      <vt:lpstr>ΑΠΟΤΕΛΕΣΜΑΤΑ ΕΠΕΞΕΡΓΑΣΙΑΣ ΔΕΔΟΜΕΝΩΝ(ΣΤΑΣΗ)</vt:lpstr>
      <vt:lpstr>ΑΠΟΤΕΛΕΣΜΑΤΑ ΕΠΕΞΕΡΓΑΣΙΑΣ ΔΕΔΟΜΕΝΩΝ(ΣΤΑΣΗ)</vt:lpstr>
      <vt:lpstr>ΑΠΟΤΕΛΕΣΜΑΤΑ ΕΠΕΞΕΡΓΑΣΙΑΣ ΔΕΔΟΜΕΝΩΝ(ΣΤΑΣΗ)</vt:lpstr>
      <vt:lpstr>ΑΠΟΤΕΛΕΣΜΑΤΑ ΕΠΕΞΕΡΓΑΣΙΑΣ ΔΕΔΟΜΕΝΩΝ(ΣΤΑΣΗ)</vt:lpstr>
      <vt:lpstr>ΑΠΟΤΕΛΕΣΜΑΤΑ ΕΠΕΞΕΡΓΑΣΙΑΣ ΔΕΔΟΜΕΝΩΝ(ΛΕΩΦΟΡΕΙΟ)</vt:lpstr>
      <vt:lpstr>ΑΠΟΤΕΛΕΣΜΑΤΑ ΕΠΕΞΕΡΓΑΣΙΑΣ ΔΕΔΟΜΕΝΩΝ(ΛΕΩΦΟΡΕΙΟ)</vt:lpstr>
      <vt:lpstr>ΑΠΟΤΕΛΕΣΜΑΤΑ ΕΠΕΞΕΡΓΑΣΙΑΣ ΔΕΔΟΜΕΝΩΝ(ΛΕΩΦΟΡΕΙΟ)</vt:lpstr>
      <vt:lpstr>ΑΠΟΤΕΛΕΣΜΑΤΑ ΕΠΕΞΕΡΓΑΣΙΑΣ ΔΕΔΟΜΕΝΩΝ(ΛΕΩΦΟΡΕΙΟ)</vt:lpstr>
      <vt:lpstr>ΑΠΟΤΕΛΕΣΜΑΤΑ ΕΠΕΞΕΡΓΑΣΙΑΣ ΔΕΔΟΜΕΝΩΝ</vt:lpstr>
      <vt:lpstr>ΑΠΟΤΕΛΕΣΜΑΤΑ ΕΠΕΞΕΡΓΑΣΙΑΣ ΔΕΔΟΜΕΝΩΝ</vt:lpstr>
      <vt:lpstr>ΑΠΟΤΕΛΕΣΜΑΤΑ ΕΠΕΞΕΡΓΑΣΙΑΣ ΔΕΔΟΜΕΝΩΝ</vt:lpstr>
      <vt:lpstr>ΑΠΟΤΕΛΕΣΜΑΤΑ-ΕΠΕΞΕΡΓΑΣΙΑ ΔΕΔΟΜΕΝΩΝ</vt:lpstr>
      <vt:lpstr>ΑΠΟΤΕΛΕΣΜΑΤΑ-ΕΠΕΞΕΡΓΑΣΙΑ ΔΕΔΟΜΕΝΩΝ</vt:lpstr>
      <vt:lpstr>ΑΠΟΤΕΛΕΣΜΑΤΑ-ΕΠΕΞΕΡΓΑΣΙΑ ΔΕΔΟΜΕΝΩΝ</vt:lpstr>
      <vt:lpstr>ΑΠΟΤΕΛΕΣΜΑΤΑ-ΕΠΕΞΕΡΓΑΣΙΑ ΔΕΔΟΜΕΝΩΝ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ΣΥΜΠΕΡΑΣΜΑΤΑ - ΠΡΟΤΑΣΕΙΣ ΒΕΛΤΙΣΤΟΠΟΙΗΣΗΣ</vt:lpstr>
      <vt:lpstr>ΣΥΜΠΕΡΑΣΜΑΤΑ-ΠΡΟΤΑΣΕΙΣ ΒΕΛΤΙΣΤΟΠΟΙΗΣΗΣ</vt:lpstr>
      <vt:lpstr>ΣΥΜΠΕΡΑΣΜΑΤΑ-ΠΡΟΤΑΣΕΙΣ ΒΕΛΤΙΣΤΟΠΟΙΗΣΗΣ</vt:lpstr>
      <vt:lpstr>ΣΥΜΠΕΡΑΣΜΑΤΑ-ΠΡΟΤΑΣΕΙΣ ΒΕΛΤΙΣΤΟΠΟΙΗΣΗΣ</vt:lpstr>
      <vt:lpstr>ΠΑΡΑΡΤΗΜΑ</vt:lpstr>
      <vt:lpstr>Ιστοσελίδες μελέτης</vt:lpstr>
      <vt:lpstr>Στοιχεία Επικοινωνίας</vt:lpstr>
      <vt:lpstr>ΕΥΧΑΡΙΣΤΟΥΜΕ ΓΙΑ ΤΗΝ ΠΡΟΣΟΧΗ ΣΑΣ!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KYRIAZHS kallis</dc:creator>
  <cp:lastModifiedBy>Παύλος Γκουγκουλής</cp:lastModifiedBy>
  <cp:revision>144</cp:revision>
  <dcterms:created xsi:type="dcterms:W3CDTF">2024-11-21T17:01:49Z</dcterms:created>
  <dcterms:modified xsi:type="dcterms:W3CDTF">2025-03-05T10:31:47Z</dcterms:modified>
</cp:coreProperties>
</file>